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58" r:id="rId5"/>
    <p:sldId id="266" r:id="rId6"/>
    <p:sldId id="273" r:id="rId7"/>
    <p:sldId id="275" r:id="rId8"/>
    <p:sldId id="280" r:id="rId9"/>
    <p:sldId id="259" r:id="rId10"/>
    <p:sldId id="282" r:id="rId11"/>
    <p:sldId id="283" r:id="rId12"/>
    <p:sldId id="265" r:id="rId13"/>
  </p:sldIdLst>
  <p:sldSz cx="9144000" cy="6858000" type="screen4x3"/>
  <p:notesSz cx="6858000" cy="9083675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109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9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ocuments\PREZENTARI%20POWER%20POINT\ICPI_2015\grafic%20person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y%20Documents\PREZENTARI%20POWER%20POINT\2014\New%20Microsoft%20Excel%20Worksheet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y%20Documents\MATERIALE%20CA%20INCDTP\MATERIALE%20CA_2017\3.%20CA%20MARTIE_2017\MATERIALE%20DIVERSE%20RAPORT%20CS_2016\grafice\Indicatori%20Raport%20anual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title>
      <c:tx>
        <c:rich>
          <a:bodyPr/>
          <a:lstStyle/>
          <a:p>
            <a:pPr>
              <a:defRPr sz="1150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PERSONNEL CATEGORIES</a:t>
            </a:r>
          </a:p>
        </c:rich>
      </c:tx>
      <c:layout>
        <c:manualLayout>
          <c:xMode val="edge"/>
          <c:yMode val="edge"/>
          <c:x val="0.37888198757764113"/>
          <c:y val="3.6184268645065618E-2"/>
        </c:manualLayout>
      </c:layout>
      <c:spPr>
        <a:noFill/>
        <a:ln w="25400">
          <a:noFill/>
        </a:ln>
      </c:spPr>
    </c:title>
    <c:view3D>
      <c:hPercent val="38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25400">
          <a:noFill/>
        </a:ln>
      </c:spPr>
    </c:sideWall>
    <c:backWall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9975811079728698"/>
          <c:y val="8.6939307127761573E-2"/>
          <c:w val="0.80024188920271333"/>
          <c:h val="0.7915598968344556"/>
        </c:manualLayout>
      </c:layout>
      <c:bar3DChart>
        <c:barDir val="col"/>
        <c:grouping val="stack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9A-4743-9F59-9EADD901A0E1}"/>
              </c:ext>
            </c:extLst>
          </c:dPt>
          <c:dPt>
            <c:idx val="1"/>
            <c:spPr>
              <a:solidFill>
                <a:srgbClr val="99CCFF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9A-4743-9F59-9EADD901A0E1}"/>
              </c:ext>
            </c:extLst>
          </c:dPt>
          <c:dPt>
            <c:idx val="2"/>
            <c:spPr>
              <a:solidFill>
                <a:srgbClr val="33CCCC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9A-4743-9F59-9EADD901A0E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25 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9A-4743-9F59-9EADD901A0E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9A-4743-9F59-9EADD901A0E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24 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9A-4743-9F59-9EADD901A0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o-RO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Foaie1!$D$8:$F$8</c:f>
              <c:strCache>
                <c:ptCount val="3"/>
                <c:pt idx="0">
                  <c:v>R&amp;D</c:v>
                </c:pt>
                <c:pt idx="1">
                  <c:v>PhD</c:v>
                </c:pt>
                <c:pt idx="2">
                  <c:v>GENDER</c:v>
                </c:pt>
              </c:strCache>
            </c:strRef>
          </c:cat>
          <c:val>
            <c:numRef>
              <c:f>Foaie1!$D$9:$F$9</c:f>
              <c:numCache>
                <c:formatCode>General</c:formatCode>
                <c:ptCount val="3"/>
                <c:pt idx="0">
                  <c:v>25</c:v>
                </c:pt>
                <c:pt idx="1">
                  <c:v>3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9A-4743-9F59-9EADD901A0E1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80008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59A-4743-9F59-9EADD901A0E1}"/>
              </c:ext>
            </c:extLst>
          </c:dPt>
          <c:dPt>
            <c:idx val="1"/>
            <c:spPr>
              <a:solidFill>
                <a:srgbClr val="FF99CC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59A-4743-9F59-9EADD901A0E1}"/>
              </c:ext>
            </c:extLst>
          </c:dPt>
          <c:dPt>
            <c:idx val="2"/>
            <c:spPr>
              <a:solidFill>
                <a:srgbClr val="FF99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59A-4743-9F59-9EADD901A0E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9A-4743-9F59-9EADD901A0E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25 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9A-4743-9F59-9EADD901A0E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52 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9A-4743-9F59-9EADD901A0E1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75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endParaRPr lang="ro-RO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Foaie1!$D$8:$F$8</c:f>
              <c:strCache>
                <c:ptCount val="3"/>
                <c:pt idx="0">
                  <c:v>R&amp;D</c:v>
                </c:pt>
                <c:pt idx="1">
                  <c:v>PhD</c:v>
                </c:pt>
                <c:pt idx="2">
                  <c:v>GENDER</c:v>
                </c:pt>
              </c:strCache>
            </c:strRef>
          </c:cat>
          <c:val>
            <c:numRef>
              <c:f>Foaie1!$D$10:$F$10</c:f>
              <c:numCache>
                <c:formatCode>General</c:formatCode>
                <c:ptCount val="3"/>
                <c:pt idx="0">
                  <c:v>51</c:v>
                </c:pt>
                <c:pt idx="1">
                  <c:v>25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59A-4743-9F59-9EADD901A0E1}"/>
            </c:ext>
          </c:extLst>
        </c:ser>
        <c:dLbls>
          <c:showVal val="1"/>
        </c:dLbls>
        <c:shape val="box"/>
        <c:axId val="68338816"/>
        <c:axId val="68340352"/>
        <c:axId val="0"/>
      </c:bar3DChart>
      <c:catAx>
        <c:axId val="6833881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1" i="1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ro-RO"/>
          </a:p>
        </c:txPr>
        <c:crossAx val="68340352"/>
        <c:crosses val="autoZero"/>
        <c:auto val="1"/>
        <c:lblAlgn val="ctr"/>
        <c:lblOffset val="100"/>
        <c:tickLblSkip val="1"/>
        <c:tickMarkSkip val="1"/>
      </c:catAx>
      <c:valAx>
        <c:axId val="68340352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ro-RO"/>
          </a:p>
        </c:txPr>
        <c:crossAx val="68338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o-R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SCIENTIFIC</a:t>
            </a:r>
            <a:r>
              <a:rPr lang="en-US" sz="1400" baseline="0"/>
              <a:t> RESULTS 2007 - 2014</a:t>
            </a:r>
            <a:endParaRPr lang="ro-RO" sz="1400"/>
          </a:p>
        </c:rich>
      </c:tx>
    </c:title>
    <c:view3D>
      <c:rotX val="20"/>
      <c:rotY val="20"/>
      <c:perspective val="10"/>
    </c:view3D>
    <c:plotArea>
      <c:layout>
        <c:manualLayout>
          <c:layoutTarget val="inner"/>
          <c:xMode val="edge"/>
          <c:yMode val="edge"/>
          <c:x val="8.0064752384994109E-2"/>
          <c:y val="0.12905123785139674"/>
          <c:w val="0.83987049523001389"/>
          <c:h val="0.74782660363581044"/>
        </c:manualLayout>
      </c:layout>
      <c:pie3DChart>
        <c:varyColors val="1"/>
        <c:dLbls>
          <c:showVal val="1"/>
        </c:dLbls>
      </c:pie3DChart>
    </c:plotArea>
    <c:plotVisOnly val="1"/>
    <c:dispBlanksAs val="zero"/>
  </c:chart>
  <c:spPr>
    <a:effectLst>
      <a:softEdge rad="12700"/>
    </a:effectLst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o-RO"/>
  <c:chart>
    <c:title>
      <c:tx>
        <c:rich>
          <a:bodyPr/>
          <a:lstStyle/>
          <a:p>
            <a:pPr>
              <a:defRPr/>
            </a:pPr>
            <a:r>
              <a:rPr lang="en-US"/>
              <a:t>RDI Results in 2016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6656603974362301E-3"/>
                  <c:y val="-6.5916931226421517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A6-49AD-BF23-C44A0A2B8E7D}"/>
                </c:ext>
              </c:extLst>
            </c:dLbl>
            <c:dLbl>
              <c:idx val="4"/>
              <c:layout>
                <c:manualLayout>
                  <c:x val="-9.6697411084205501E-2"/>
                  <c:y val="1.60931250336305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A6-49AD-BF23-C44A0A2B8E7D}"/>
                </c:ext>
              </c:extLst>
            </c:dLbl>
            <c:dLbl>
              <c:idx val="5"/>
              <c:layout>
                <c:manualLayout>
                  <c:x val="-6.7143847516641125E-2"/>
                  <c:y val="-0.150459825779180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A6-49AD-BF23-C44A0A2B8E7D}"/>
                </c:ext>
              </c:extLst>
            </c:dLbl>
            <c:dLbl>
              <c:idx val="6"/>
              <c:layout>
                <c:manualLayout>
                  <c:x val="0.12763609094317752"/>
                  <c:y val="7.679717118693509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A6-49AD-BF23-C44A0A2B8E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o-RO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Sheet1!$A$1:$A$8</c:f>
              <c:strCache>
                <c:ptCount val="8"/>
                <c:pt idx="0">
                  <c:v>Tehnologii</c:v>
                </c:pt>
                <c:pt idx="1">
                  <c:v>Servicii</c:v>
                </c:pt>
                <c:pt idx="2">
                  <c:v>Produse</c:v>
                </c:pt>
                <c:pt idx="3">
                  <c:v>Brevete / Certificate ORDA</c:v>
                </c:pt>
                <c:pt idx="4">
                  <c:v>Publicatii</c:v>
                </c:pt>
                <c:pt idx="5">
                  <c:v>Studii prospective, metodologii</c:v>
                </c:pt>
                <c:pt idx="6">
                  <c:v>Comunicari stiintifice prezentate la conferinte</c:v>
                </c:pt>
                <c:pt idx="7">
                  <c:v>Premii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18</c:v>
                </c:pt>
                <c:pt idx="1">
                  <c:v>4</c:v>
                </c:pt>
                <c:pt idx="2">
                  <c:v>31</c:v>
                </c:pt>
                <c:pt idx="3">
                  <c:v>18</c:v>
                </c:pt>
                <c:pt idx="4">
                  <c:v>162</c:v>
                </c:pt>
                <c:pt idx="5">
                  <c:v>128</c:v>
                </c:pt>
                <c:pt idx="6">
                  <c:v>167</c:v>
                </c:pt>
                <c:pt idx="7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A6-49AD-BF23-C44A0A2B8E7D}"/>
            </c:ext>
          </c:extLst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050" baseline="0"/>
            </a:pPr>
            <a:endParaRPr lang="ro-RO"/>
          </a:p>
        </c:txPr>
      </c:legendEntry>
      <c:txPr>
        <a:bodyPr/>
        <a:lstStyle/>
        <a:p>
          <a:pPr>
            <a:defRPr sz="1050"/>
          </a:pPr>
          <a:endParaRPr lang="ro-RO"/>
        </a:p>
      </c:txPr>
    </c:legend>
    <c:plotVisOnly val="1"/>
    <c:dispBlanksAs val="zero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0.67722</cdr:x>
      <cdr:y>0.15945</cdr:y>
    </cdr:from>
    <cdr:to>
      <cdr:x>0.98039</cdr:x>
      <cdr:y>0.93166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8F82516A-C782-4376-AB3B-7777EBFC06E5}"/>
            </a:ext>
          </a:extLst>
        </cdr:cNvPr>
        <cdr:cNvSpPr txBox="1"/>
      </cdr:nvSpPr>
      <cdr:spPr>
        <a:xfrm xmlns:a="http://schemas.openxmlformats.org/drawingml/2006/main">
          <a:off x="4276726" y="666750"/>
          <a:ext cx="1914525" cy="322897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/>
            <a:t>Technologies</a:t>
          </a:r>
        </a:p>
        <a:p xmlns:a="http://schemas.openxmlformats.org/drawingml/2006/main">
          <a:endParaRPr lang="en-GB" sz="1200"/>
        </a:p>
        <a:p xmlns:a="http://schemas.openxmlformats.org/drawingml/2006/main">
          <a:r>
            <a:rPr lang="en-GB" sz="1200"/>
            <a:t>Services</a:t>
          </a:r>
        </a:p>
        <a:p xmlns:a="http://schemas.openxmlformats.org/drawingml/2006/main">
          <a:endParaRPr lang="en-GB" sz="1200"/>
        </a:p>
        <a:p xmlns:a="http://schemas.openxmlformats.org/drawingml/2006/main">
          <a:r>
            <a:rPr lang="en-GB" sz="1200"/>
            <a:t>Products</a:t>
          </a:r>
        </a:p>
        <a:p xmlns:a="http://schemas.openxmlformats.org/drawingml/2006/main">
          <a:endParaRPr lang="en-GB" sz="700"/>
        </a:p>
        <a:p xmlns:a="http://schemas.openxmlformats.org/drawingml/2006/main">
          <a:endParaRPr lang="en-GB" sz="1100"/>
        </a:p>
        <a:p xmlns:a="http://schemas.openxmlformats.org/drawingml/2006/main">
          <a:r>
            <a:rPr lang="en-GB" sz="1200"/>
            <a:t>Patents</a:t>
          </a:r>
        </a:p>
        <a:p xmlns:a="http://schemas.openxmlformats.org/drawingml/2006/main">
          <a:endParaRPr lang="en-GB" sz="1200"/>
        </a:p>
        <a:p xmlns:a="http://schemas.openxmlformats.org/drawingml/2006/main">
          <a:r>
            <a:rPr lang="en-GB" sz="1200"/>
            <a:t>Articles</a:t>
          </a:r>
        </a:p>
        <a:p xmlns:a="http://schemas.openxmlformats.org/drawingml/2006/main">
          <a:endParaRPr lang="en-GB" sz="300"/>
        </a:p>
        <a:p xmlns:a="http://schemas.openxmlformats.org/drawingml/2006/main">
          <a:endParaRPr lang="en-GB" sz="1100"/>
        </a:p>
        <a:p xmlns:a="http://schemas.openxmlformats.org/drawingml/2006/main">
          <a:r>
            <a:rPr lang="en-GB" sz="1200"/>
            <a:t>Studies</a:t>
          </a:r>
        </a:p>
        <a:p xmlns:a="http://schemas.openxmlformats.org/drawingml/2006/main">
          <a:endParaRPr lang="en-GB" sz="1200"/>
        </a:p>
        <a:p xmlns:a="http://schemas.openxmlformats.org/drawingml/2006/main">
          <a:r>
            <a:rPr lang="en-GB" sz="1200"/>
            <a:t>Scientific</a:t>
          </a:r>
          <a:r>
            <a:rPr lang="en-GB" sz="1200" baseline="0"/>
            <a:t> Communications</a:t>
          </a:r>
        </a:p>
        <a:p xmlns:a="http://schemas.openxmlformats.org/drawingml/2006/main">
          <a:endParaRPr lang="en-GB" sz="1200" baseline="0"/>
        </a:p>
        <a:p xmlns:a="http://schemas.openxmlformats.org/drawingml/2006/main">
          <a:r>
            <a:rPr lang="en-GB" sz="1200" baseline="0"/>
            <a:t>Awards</a:t>
          </a:r>
          <a:endParaRPr lang="en-GB" sz="1200"/>
        </a:p>
        <a:p xmlns:a="http://schemas.openxmlformats.org/drawingml/2006/main">
          <a:endParaRPr lang="en-GB" sz="1200"/>
        </a:p>
        <a:p xmlns:a="http://schemas.openxmlformats.org/drawingml/2006/main">
          <a:endParaRPr lang="en-GB" sz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1800" cy="454184"/>
          </a:xfrm>
          <a:prstGeom prst="rect">
            <a:avLst/>
          </a:prstGeom>
        </p:spPr>
        <p:txBody>
          <a:bodyPr vert="horz" lIns="87997" tIns="43998" rIns="87997" bIns="43998" rtlCol="0"/>
          <a:lstStyle>
            <a:lvl1pPr algn="l">
              <a:defRPr sz="11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54184"/>
          </a:xfrm>
          <a:prstGeom prst="rect">
            <a:avLst/>
          </a:prstGeom>
        </p:spPr>
        <p:txBody>
          <a:bodyPr vert="horz" lIns="87997" tIns="43998" rIns="87997" bIns="43998" rtlCol="0"/>
          <a:lstStyle>
            <a:lvl1pPr algn="r">
              <a:defRPr sz="1100"/>
            </a:lvl1pPr>
          </a:lstStyle>
          <a:p>
            <a:fld id="{B7A8C002-1DDF-4F4C-BC3D-4DE131A8F65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2625"/>
            <a:ext cx="4538662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97" tIns="43998" rIns="87997" bIns="43998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14748"/>
            <a:ext cx="5486400" cy="4087654"/>
          </a:xfrm>
          <a:prstGeom prst="rect">
            <a:avLst/>
          </a:prstGeom>
        </p:spPr>
        <p:txBody>
          <a:bodyPr vert="horz" lIns="87997" tIns="43998" rIns="87997" bIns="43998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3" y="8627915"/>
            <a:ext cx="2971800" cy="454184"/>
          </a:xfrm>
          <a:prstGeom prst="rect">
            <a:avLst/>
          </a:prstGeom>
        </p:spPr>
        <p:txBody>
          <a:bodyPr vert="horz" lIns="87997" tIns="43998" rIns="87997" bIns="43998" rtlCol="0" anchor="b"/>
          <a:lstStyle>
            <a:lvl1pPr algn="l">
              <a:defRPr sz="11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5" y="8627915"/>
            <a:ext cx="2971800" cy="454184"/>
          </a:xfrm>
          <a:prstGeom prst="rect">
            <a:avLst/>
          </a:prstGeom>
        </p:spPr>
        <p:txBody>
          <a:bodyPr vert="horz" lIns="87997" tIns="43998" rIns="87997" bIns="43998" rtlCol="0" anchor="b"/>
          <a:lstStyle>
            <a:lvl1pPr algn="r">
              <a:defRPr sz="1100"/>
            </a:lvl1pPr>
          </a:lstStyle>
          <a:p>
            <a:fld id="{11E35FEA-21E1-4B2A-924A-72C2DF152254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92654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690563"/>
            <a:ext cx="4541838" cy="340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496" y="4314289"/>
            <a:ext cx="5487012" cy="40874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7988" tIns="43995" rIns="87988" bIns="43995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84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editarea stilului de subtitlu al coordonatorului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8697" y="274639"/>
            <a:ext cx="8568103" cy="5735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F99D0-E621-430D-80D5-99390D8A9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26789328"/>
      </p:ext>
    </p:extLst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1543-9A20-44E2-96E7-851D57388FDF}" type="datetimeFigureOut">
              <a:rPr lang="ro-RO" smtClean="0"/>
              <a:pPr/>
              <a:t>14.12.2017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D256E-ED45-4A1E-B304-C356B461033B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chart" Target="../charts/chart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chart" Target="../charts/chart3.xml"/><Relationship Id="rId4" Type="http://schemas.openxmlformats.org/officeDocument/2006/relationships/image" Target="../media/image30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5288" y="4762073"/>
            <a:ext cx="3759200" cy="935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b="1" dirty="0">
              <a:cs typeface="Tahoma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77773" y="3010510"/>
            <a:ext cx="5759624" cy="1965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-US" sz="3600" b="1" kern="10" dirty="0"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Division: </a:t>
            </a:r>
          </a:p>
          <a:p>
            <a:pPr algn="ctr"/>
            <a:r>
              <a:rPr lang="en-US" sz="3600" b="1" kern="10" dirty="0"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Leather &amp; Footwear </a:t>
            </a:r>
          </a:p>
          <a:p>
            <a:pPr algn="ctr"/>
            <a:r>
              <a:rPr lang="en-US" sz="3600" b="1" kern="10" dirty="0"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Research Institute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64" y="5548991"/>
            <a:ext cx="4274854" cy="13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2212491" y="538703"/>
            <a:ext cx="5583115" cy="1873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National R&amp;D Institute </a:t>
            </a:r>
          </a:p>
          <a:p>
            <a:pPr algn="ctr"/>
            <a:r>
              <a:rPr lang="en-US" sz="2000" b="1" kern="10" dirty="0"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man Old Style" panose="02050604050505020204" pitchFamily="18" charset="0"/>
              </a:rPr>
              <a:t>for Textiles and Leather </a:t>
            </a:r>
          </a:p>
        </p:txBody>
      </p:sp>
      <p:sp>
        <p:nvSpPr>
          <p:cNvPr id="10" name="Oval 6" descr="Presentation1"/>
          <p:cNvSpPr>
            <a:spLocks noChangeArrowheads="1"/>
          </p:cNvSpPr>
          <p:nvPr/>
        </p:nvSpPr>
        <p:spPr bwMode="auto">
          <a:xfrm>
            <a:off x="251520" y="2636912"/>
            <a:ext cx="2376264" cy="2338658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o-RO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6240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/>
              <a:t>In</a:t>
            </a:r>
            <a:r>
              <a:rPr lang="en-GB" sz="2800" b="1" dirty="0" smtClean="0"/>
              <a:t> ICAMS 2016 </a:t>
            </a:r>
            <a:r>
              <a:rPr lang="en-GB" sz="1800" b="1" dirty="0" smtClean="0"/>
              <a:t>- </a:t>
            </a:r>
            <a:r>
              <a:rPr lang="en-GB" altLang="en-US" sz="1800" b="1" dirty="0" smtClean="0"/>
              <a:t>157 </a:t>
            </a:r>
            <a:r>
              <a:rPr lang="en-GB" altLang="en-US" sz="1800" b="1" dirty="0"/>
              <a:t>participants from 12 countries; 98 scientific </a:t>
            </a:r>
            <a:r>
              <a:rPr lang="en-GB" altLang="en-US" sz="1800" b="1" dirty="0" smtClean="0"/>
              <a:t>papers</a:t>
            </a:r>
            <a:endParaRPr lang="en-GB" sz="1800" b="1" dirty="0"/>
          </a:p>
        </p:txBody>
      </p:sp>
      <p:pic>
        <p:nvPicPr>
          <p:cNvPr id="4" name="Picture 6" descr="Picture8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7375"/>
            <a:ext cx="2238941" cy="19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383" y="1268760"/>
            <a:ext cx="1524132" cy="1945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1122" y="1268761"/>
            <a:ext cx="2188654" cy="1945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861048"/>
            <a:ext cx="2039115" cy="1543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4818" y="3861048"/>
            <a:ext cx="1947262" cy="1543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3861048"/>
            <a:ext cx="2121592" cy="15439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71491" y="558924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NEXT edition </a:t>
            </a:r>
            <a:r>
              <a:rPr lang="en-GB" b="1" dirty="0" smtClean="0"/>
              <a:t>- The 7th </a:t>
            </a:r>
            <a:r>
              <a:rPr lang="en-GB" b="1" dirty="0"/>
              <a:t>International Conference on Advanced Materials and Systems </a:t>
            </a:r>
            <a:r>
              <a:rPr lang="en-GB" b="1"/>
              <a:t>ICAMS </a:t>
            </a:r>
            <a:r>
              <a:rPr lang="en-GB" b="1" smtClean="0"/>
              <a:t>2018 </a:t>
            </a:r>
            <a:r>
              <a:rPr lang="en-GB" b="1" dirty="0"/>
              <a:t>- Bucharest, Romania, </a:t>
            </a:r>
            <a:r>
              <a:rPr lang="en-GB" b="1"/>
              <a:t>October </a:t>
            </a:r>
            <a:r>
              <a:rPr lang="en-GB" b="1" smtClean="0"/>
              <a:t>18-20, </a:t>
            </a:r>
            <a:r>
              <a:rPr lang="en-GB" b="1" dirty="0" smtClean="0"/>
              <a:t>2018</a:t>
            </a:r>
            <a:endParaRPr lang="en-GB" b="1" dirty="0"/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5104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LEARTER AND FOOTWER JOURNAL</a:t>
            </a:r>
            <a:br>
              <a:rPr lang="en-US" sz="2800" b="1" dirty="0" smtClean="0"/>
            </a:br>
            <a:r>
              <a:rPr lang="en-US" sz="2800" b="1" dirty="0" smtClean="0"/>
              <a:t> ISSN</a:t>
            </a:r>
            <a:r>
              <a:rPr lang="en-US" sz="2800" b="1" smtClean="0"/>
              <a:t>: </a:t>
            </a:r>
            <a:r>
              <a:rPr lang="en-US" sz="2800" b="1" smtClean="0"/>
              <a:t>1583-4433</a:t>
            </a:r>
            <a:endParaRPr lang="ro-RO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Indexed in:</a:t>
            </a:r>
          </a:p>
          <a:p>
            <a:pPr algn="ctr">
              <a:buNone/>
            </a:pPr>
            <a:r>
              <a:rPr lang="en-US" sz="2400" b="1" dirty="0" smtClean="0"/>
              <a:t>SCOPUS, CROSREF, EBSCO + other 17 databases </a:t>
            </a:r>
            <a:endParaRPr lang="ro-RO" sz="2400" b="1" dirty="0"/>
          </a:p>
        </p:txBody>
      </p:sp>
      <p:pic>
        <p:nvPicPr>
          <p:cNvPr id="4" name="Picture 12" descr="coperta fata 1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1872059" cy="24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P9190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140968"/>
            <a:ext cx="2448520" cy="17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2348880"/>
            <a:ext cx="8229600" cy="2985070"/>
          </a:xfrm>
          <a:ln/>
        </p:spPr>
        <p:txBody>
          <a:bodyPr anchor="t">
            <a:normAutofit/>
          </a:bodyPr>
          <a:lstStyle/>
          <a:p>
            <a:pPr marL="342900" indent="-336550">
              <a:spcBef>
                <a:spcPts val="10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4800" b="1" i="1" dirty="0">
                <a:solidFill>
                  <a:srgbClr val="0109A3"/>
                </a:solidFill>
                <a:latin typeface="Calibri" panose="020F0502020204030204" pitchFamily="34" charset="0"/>
              </a:rPr>
              <a:t>THANK YOU FOR YOUR</a:t>
            </a:r>
          </a:p>
          <a:p>
            <a:pPr marL="342900" indent="-336550">
              <a:spcBef>
                <a:spcPts val="10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4800" b="1" i="1" dirty="0">
                <a:solidFill>
                  <a:srgbClr val="0109A3"/>
                </a:solidFill>
                <a:latin typeface="Calibri" panose="020F0502020204030204" pitchFamily="34" charset="0"/>
              </a:rPr>
              <a:t> ATTENTION!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38437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-214338"/>
            <a:ext cx="55086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 dirty="0">
                <a:solidFill>
                  <a:srgbClr val="000000"/>
                </a:solidFill>
              </a:rPr>
              <a:t>  GENERAL DATA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988987"/>
            <a:ext cx="8713787" cy="5172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1" dirty="0"/>
              <a:t>The National Research &amp; Development Institute for Textiles and Leather</a:t>
            </a:r>
            <a:r>
              <a:rPr lang="en-GB" sz="2200" dirty="0"/>
              <a:t> - </a:t>
            </a:r>
            <a:r>
              <a:rPr lang="en-GB" sz="2200" b="1" dirty="0"/>
              <a:t>Division: Leather and Footwear Research Institute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b="1" dirty="0"/>
              <a:t> (INCDTP - ICPI)</a:t>
            </a:r>
            <a:r>
              <a:rPr lang="en-GB" sz="2200" dirty="0"/>
              <a:t>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200" b="1" dirty="0"/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200" b="1" dirty="0"/>
          </a:p>
          <a:p>
            <a:pPr marL="741363" lvl="1" indent="-282575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200" b="1" i="1" dirty="0"/>
              <a:t>	                   	Location:</a:t>
            </a:r>
            <a:r>
              <a:rPr lang="it-IT" sz="2200" b="1" dirty="0"/>
              <a:t> 	93, Ion Minulescu str., sector 3,  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200" b="1" dirty="0"/>
              <a:t>                                     			Bucharest, ROMANIA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200" b="1" dirty="0"/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200" b="1" dirty="0"/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200" b="1" i="1" dirty="0"/>
              <a:t>Core activities:</a:t>
            </a:r>
            <a:r>
              <a:rPr lang="it-IT" sz="2200" b="1" dirty="0"/>
              <a:t> “</a:t>
            </a:r>
            <a:r>
              <a:rPr lang="en-US" sz="2200" b="1" dirty="0"/>
              <a:t>Research and development in natural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/>
              <a:t>                           sciences and engineering” (NACE: 7219)</a:t>
            </a:r>
            <a:r>
              <a:rPr lang="en-US" sz="2200" dirty="0"/>
              <a:t>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200" b="1" i="1" dirty="0"/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200" b="1" i="1" dirty="0"/>
              <a:t>Turnover:</a:t>
            </a:r>
            <a:r>
              <a:rPr lang="it-IT" sz="2200" b="1" dirty="0"/>
              <a:t>  2,93 M Euro / ICPI: 1,48 M Euro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/>
              <a:t>(2016)</a:t>
            </a:r>
            <a:endParaRPr lang="it-IT" sz="2200" b="1" dirty="0"/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200" b="1" i="1" dirty="0"/>
              <a:t>Employees:</a:t>
            </a:r>
            <a:r>
              <a:rPr lang="it-IT" sz="2200" b="1" dirty="0"/>
              <a:t> 181 / ICPI: 76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 sz="2200" b="1" dirty="0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79388" y="2066899"/>
            <a:ext cx="2216150" cy="19812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844" y="6124591"/>
            <a:ext cx="2977406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2038" y="1268760"/>
            <a:ext cx="8915400" cy="4824536"/>
          </a:xfrm>
        </p:spPr>
        <p:txBody>
          <a:bodyPr>
            <a:normAutofit fontScale="92500" lnSpcReduction="10000"/>
          </a:bodyPr>
          <a:lstStyle/>
          <a:p>
            <a:pPr marL="628650" indent="-285750" algn="just">
              <a:lnSpc>
                <a:spcPct val="80000"/>
              </a:lnSpc>
              <a:tabLst>
                <a:tab pos="457200" algn="l"/>
                <a:tab pos="571500" algn="l"/>
              </a:tabLst>
              <a:defRPr/>
            </a:pPr>
            <a:r>
              <a:rPr lang="en-US" sz="2000" b="1" i="1" dirty="0"/>
              <a:t>Leather and Footwear Research Institute (ICPI) is the Division of the National Research and Development Institute for Textiles and Leather (INCDTP) established in Bucharest since 1951</a:t>
            </a:r>
            <a:r>
              <a:rPr lang="en-US" sz="2000" b="1" i="1" dirty="0" smtClean="0"/>
              <a:t>;</a:t>
            </a:r>
          </a:p>
          <a:p>
            <a:pPr marL="628650" indent="-285750" algn="just">
              <a:lnSpc>
                <a:spcPct val="80000"/>
              </a:lnSpc>
              <a:tabLst>
                <a:tab pos="457200" algn="l"/>
                <a:tab pos="571500" algn="l"/>
              </a:tabLst>
              <a:defRPr/>
            </a:pPr>
            <a:endParaRPr lang="en-US" sz="2000" b="1" i="1" dirty="0"/>
          </a:p>
          <a:p>
            <a:pPr marL="628650" indent="-285750" algn="just">
              <a:lnSpc>
                <a:spcPct val="80000"/>
              </a:lnSpc>
              <a:buNone/>
              <a:tabLst>
                <a:tab pos="457200" algn="l"/>
                <a:tab pos="571500" algn="l"/>
              </a:tabLst>
              <a:defRPr/>
            </a:pPr>
            <a:endParaRPr lang="en-US" sz="2000" b="1" i="1" dirty="0" smtClean="0"/>
          </a:p>
          <a:p>
            <a:pPr marL="628650" indent="-285750" algn="just">
              <a:lnSpc>
                <a:spcPct val="80000"/>
              </a:lnSpc>
              <a:buNone/>
              <a:tabLst>
                <a:tab pos="457200" algn="l"/>
                <a:tab pos="571500" algn="l"/>
              </a:tabLst>
              <a:defRPr/>
            </a:pPr>
            <a:endParaRPr lang="en-US" sz="2000" b="1" i="1" dirty="0" smtClean="0"/>
          </a:p>
          <a:p>
            <a:pPr marL="628650" indent="-285750" algn="just">
              <a:lnSpc>
                <a:spcPct val="80000"/>
              </a:lnSpc>
              <a:buNone/>
              <a:tabLst>
                <a:tab pos="457200" algn="l"/>
                <a:tab pos="571500" algn="l"/>
              </a:tabLst>
              <a:defRPr/>
            </a:pPr>
            <a:endParaRPr lang="en-US" sz="2000" b="1" i="1" dirty="0" smtClean="0"/>
          </a:p>
          <a:p>
            <a:pPr marL="628650" indent="-285750" algn="just">
              <a:lnSpc>
                <a:spcPct val="80000"/>
              </a:lnSpc>
              <a:buNone/>
              <a:tabLst>
                <a:tab pos="457200" algn="l"/>
                <a:tab pos="571500" algn="l"/>
              </a:tabLst>
              <a:defRPr/>
            </a:pPr>
            <a:endParaRPr lang="en-US" sz="2000" b="1" i="1" dirty="0" smtClean="0"/>
          </a:p>
          <a:p>
            <a:pPr marL="628650" indent="-285750" algn="just">
              <a:lnSpc>
                <a:spcPct val="80000"/>
              </a:lnSpc>
              <a:buNone/>
              <a:tabLst>
                <a:tab pos="457200" algn="l"/>
                <a:tab pos="571500" algn="l"/>
              </a:tabLst>
              <a:defRPr/>
            </a:pPr>
            <a:endParaRPr lang="en-US" sz="2000" b="1" i="1" dirty="0" smtClean="0"/>
          </a:p>
          <a:p>
            <a:pPr marL="628650" indent="-285750" algn="just">
              <a:lnSpc>
                <a:spcPct val="80000"/>
              </a:lnSpc>
              <a:buNone/>
              <a:tabLst>
                <a:tab pos="457200" algn="l"/>
                <a:tab pos="571500" algn="l"/>
              </a:tabLst>
              <a:defRPr/>
            </a:pPr>
            <a:endParaRPr lang="en-US" sz="2000" b="1" i="1" dirty="0" smtClean="0"/>
          </a:p>
          <a:p>
            <a:pPr marL="628650" indent="-285750" algn="just">
              <a:lnSpc>
                <a:spcPct val="80000"/>
              </a:lnSpc>
              <a:buNone/>
              <a:tabLst>
                <a:tab pos="457200" algn="l"/>
                <a:tab pos="571500" algn="l"/>
              </a:tabLst>
              <a:defRPr/>
            </a:pPr>
            <a:endParaRPr lang="en-US" sz="2000" b="1" i="1" dirty="0" smtClean="0"/>
          </a:p>
          <a:p>
            <a:pPr marL="628650" indent="-285750" algn="just">
              <a:lnSpc>
                <a:spcPct val="80000"/>
              </a:lnSpc>
              <a:buNone/>
              <a:tabLst>
                <a:tab pos="457200" algn="l"/>
                <a:tab pos="571500" algn="l"/>
              </a:tabLst>
              <a:defRPr/>
            </a:pPr>
            <a:endParaRPr lang="en-US" sz="2000" b="1" i="1" dirty="0" smtClean="0"/>
          </a:p>
          <a:p>
            <a:pPr marL="628650" indent="-285750" algn="just">
              <a:lnSpc>
                <a:spcPct val="80000"/>
              </a:lnSpc>
              <a:buNone/>
              <a:tabLst>
                <a:tab pos="457200" algn="l"/>
                <a:tab pos="571500" algn="l"/>
              </a:tabLst>
              <a:defRPr/>
            </a:pPr>
            <a:endParaRPr lang="en-US" sz="2000" b="1" i="1" dirty="0"/>
          </a:p>
          <a:p>
            <a:pPr marL="628650" indent="-285750" algn="just">
              <a:lnSpc>
                <a:spcPct val="80000"/>
              </a:lnSpc>
              <a:spcBef>
                <a:spcPts val="600"/>
              </a:spcBef>
              <a:tabLst>
                <a:tab pos="457200" algn="l"/>
                <a:tab pos="571500" algn="l"/>
              </a:tabLst>
              <a:defRPr/>
            </a:pPr>
            <a:r>
              <a:rPr lang="en-US" sz="2000" b="1" i="1" dirty="0"/>
              <a:t>In Romania ICPI possesses unique expertise and R&amp;D facilities in the field of leather processing, shoe manufacturing and allied fields;</a:t>
            </a:r>
          </a:p>
          <a:p>
            <a:pPr marL="628650" indent="-285750" algn="just">
              <a:lnSpc>
                <a:spcPct val="80000"/>
              </a:lnSpc>
              <a:spcBef>
                <a:spcPts val="600"/>
              </a:spcBef>
              <a:tabLst>
                <a:tab pos="457200" algn="l"/>
                <a:tab pos="571500" algn="l"/>
              </a:tabLst>
              <a:defRPr/>
            </a:pPr>
            <a:endParaRPr lang="en-US" sz="2000" b="1" i="1" dirty="0"/>
          </a:p>
          <a:p>
            <a:pPr marL="685800" algn="just">
              <a:lnSpc>
                <a:spcPct val="80000"/>
              </a:lnSpc>
              <a:spcBef>
                <a:spcPts val="600"/>
              </a:spcBef>
              <a:tabLst>
                <a:tab pos="457200" algn="l"/>
                <a:tab pos="571500" algn="l"/>
              </a:tabLst>
              <a:defRPr/>
            </a:pPr>
            <a:r>
              <a:rPr lang="en-US" sz="2000" b="1" i="1" dirty="0" smtClean="0"/>
              <a:t>In </a:t>
            </a:r>
            <a:r>
              <a:rPr lang="en-US" sz="2000" b="1" i="1" dirty="0"/>
              <a:t>order to accomplish its active role ICPI collaborates with SMEs, other R&amp;D centers, universities, associations, public bodies etc. from Romania and abroad and is developing the following R&amp;D directions:</a:t>
            </a:r>
          </a:p>
          <a:p>
            <a:pPr indent="0" algn="just">
              <a:lnSpc>
                <a:spcPct val="80000"/>
              </a:lnSpc>
              <a:buFontTx/>
              <a:buNone/>
              <a:tabLst>
                <a:tab pos="457200" algn="l"/>
                <a:tab pos="571500" algn="l"/>
              </a:tabLst>
              <a:defRPr/>
            </a:pPr>
            <a:endParaRPr lang="en-US" sz="2000" b="1" i="1" dirty="0"/>
          </a:p>
          <a:p>
            <a:pPr algn="just">
              <a:buNone/>
              <a:defRPr/>
            </a:pPr>
            <a:endParaRPr lang="ro-RO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0"/>
            <a:ext cx="55086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800" b="1" dirty="0"/>
              <a:t>  OVERVIEW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15" y="6099466"/>
            <a:ext cx="2974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44827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70041" y="813322"/>
            <a:ext cx="8745537" cy="5286144"/>
          </a:xfrm>
          <a:prstGeom prst="rect">
            <a:avLst/>
          </a:prstGeom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36550" algn="just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it-IT" sz="2800" b="1" dirty="0"/>
              <a:t>R&amp;D DIRECTIONS</a:t>
            </a:r>
            <a:r>
              <a:rPr kumimoji="0" lang="it-IT" sz="2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</a:t>
            </a:r>
          </a:p>
          <a:p>
            <a:pPr marL="342900" marR="0" lvl="0" indent="-336550" algn="just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it-IT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3655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Char char="Ø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Innovative materials and eco-friendly technologies for leather, rubber and footwear sectors;</a:t>
            </a:r>
          </a:p>
          <a:p>
            <a:pPr marL="6350" marR="0" lvl="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3655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Char char="Ø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Recycling / valorization  of wastes in leather and footwear sectors  for added value byproducts generation;</a:t>
            </a:r>
          </a:p>
          <a:p>
            <a:pPr marL="6350" marR="0" lvl="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3655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Char char="Ø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Collagen advanced biomaterials and drug delivery systems with applications in medicine, pharmacy and cosmetics;</a:t>
            </a:r>
          </a:p>
          <a:p>
            <a:pPr marL="6350" marR="0" lvl="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9250" marR="0" lvl="0" indent="-34290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Ø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Medical footwear used in the conservative treatment of the lower limb pathomechanics;</a:t>
            </a:r>
          </a:p>
          <a:p>
            <a:pPr marL="6350" marR="0" lvl="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3655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Char char="Ø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Assessment, conservation and treatment procedures &amp; materials (including leathers and parchments) for evaluation and restoration of collagen based historical &amp; cultural objects;</a:t>
            </a:r>
          </a:p>
          <a:p>
            <a:pPr marL="6350" marR="0" lvl="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3655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Char char="Ø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Training personell for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new skills and 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competences;</a:t>
            </a:r>
          </a:p>
          <a:p>
            <a:pPr marL="342900" marR="0" lvl="0" indent="-33655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342900" marR="0" lvl="0" indent="-33655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buFont typeface="Wingdings" pitchFamily="2" charset="2"/>
              <a:buChar char="Ø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it-IT" sz="2000" b="1" i="1" dirty="0" smtClean="0"/>
              <a:t>S</a:t>
            </a:r>
            <a:r>
              <a:rPr kumimoji="0" lang="it-IT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tudies </a:t>
            </a: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and strategies for increasing leather&amp; footwear sectoral competitiveness and RDI capacity;</a:t>
            </a:r>
          </a:p>
          <a:p>
            <a:pPr marL="6350" marR="0" lvl="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indent="-336550" algn="just">
              <a:lnSpc>
                <a:spcPct val="6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2000" b="1" i="1" dirty="0" smtClean="0">
                <a:solidFill>
                  <a:srgbClr val="0000FF"/>
                </a:solidFill>
                <a:ea typeface="Calibri" pitchFamily="34" charset="0"/>
                <a:cs typeface="Arial" pitchFamily="34" charset="0"/>
              </a:rPr>
              <a:t>INCDTP </a:t>
            </a:r>
            <a:r>
              <a:rPr lang="en-US" sz="2000" b="1" i="1" dirty="0">
                <a:solidFill>
                  <a:srgbClr val="0000FF"/>
                </a:solidFill>
                <a:ea typeface="Calibri" pitchFamily="34" charset="0"/>
                <a:cs typeface="Arial" pitchFamily="34" charset="0"/>
              </a:rPr>
              <a:t>obtained in 2013 the A+ certification level, according to the Gov. Decision 1062/2011.</a:t>
            </a:r>
            <a:endParaRPr lang="it-IT" sz="2000" b="1" i="1" dirty="0">
              <a:solidFill>
                <a:srgbClr val="0000FF"/>
              </a:solidFill>
            </a:endParaRPr>
          </a:p>
          <a:p>
            <a:pPr marL="6350" marR="0" lvl="0" algn="just" defTabSz="914400" rtl="0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Sz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it-IT" sz="20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07" y="6099466"/>
            <a:ext cx="2974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961493"/>
            <a:ext cx="8516580" cy="52014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r" eaLnBrk="1" hangingPunct="1">
              <a:buFontTx/>
              <a:buChar char="•"/>
              <a:tabLst>
                <a:tab pos="571500" algn="l"/>
              </a:tabLst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Department for LEATHER Research</a:t>
            </a:r>
          </a:p>
          <a:p>
            <a:pPr eaLnBrk="1" hangingPunct="1">
              <a:tabLst>
                <a:tab pos="571500" algn="l"/>
              </a:tabLst>
              <a:defRPr/>
            </a:pP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  <a:tabLst>
                <a:tab pos="571500" algn="l"/>
              </a:tabLst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Department for FOOTWEAR Research and DESIGN</a:t>
            </a:r>
          </a:p>
          <a:p>
            <a:pPr algn="r" eaLnBrk="1" hangingPunct="1">
              <a:buFontTx/>
              <a:buChar char="•"/>
              <a:tabLst>
                <a:tab pos="571500" algn="l"/>
              </a:tabLst>
              <a:defRPr/>
            </a:pP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algn="r" eaLnBrk="1" hangingPunct="1">
              <a:buFontTx/>
              <a:buChar char="•"/>
              <a:tabLst>
                <a:tab pos="571500" algn="l"/>
              </a:tabLst>
              <a:defRPr/>
            </a:pP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algn="r" eaLnBrk="1" hangingPunct="1">
              <a:buFontTx/>
              <a:buChar char="•"/>
              <a:tabLst>
                <a:tab pos="571500" algn="l"/>
              </a:tabLst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Department for COLLAGEN Research</a:t>
            </a:r>
          </a:p>
          <a:p>
            <a:pPr eaLnBrk="1" hangingPunct="1">
              <a:buFontTx/>
              <a:buChar char="•"/>
              <a:tabLst>
                <a:tab pos="571500" algn="l"/>
              </a:tabLst>
              <a:defRPr/>
            </a:pP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  <a:tabLst>
                <a:tab pos="571500" algn="l"/>
              </a:tabLst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Department for RUBBER Research</a:t>
            </a:r>
          </a:p>
          <a:p>
            <a:pPr algn="r" eaLnBrk="1" hangingPunct="1">
              <a:buFontTx/>
              <a:buChar char="•"/>
              <a:tabLst>
                <a:tab pos="571500" algn="l"/>
              </a:tabLst>
              <a:defRPr/>
            </a:pP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algn="r" eaLnBrk="1" hangingPunct="1">
              <a:buFontTx/>
              <a:buChar char="•"/>
              <a:tabLst>
                <a:tab pos="571500" algn="l"/>
              </a:tabLst>
              <a:defRPr/>
            </a:pP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algn="r" eaLnBrk="1" hangingPunct="1">
              <a:buFontTx/>
              <a:buChar char="•"/>
              <a:tabLst>
                <a:tab pos="571500" algn="l"/>
              </a:tabLst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Laboratory for TESTS and QUALITY CONTROL</a:t>
            </a:r>
          </a:p>
          <a:p>
            <a:pPr algn="r" eaLnBrk="1" hangingPunct="1">
              <a:tabLst>
                <a:tab pos="571500" algn="l"/>
              </a:tabLst>
              <a:defRPr/>
            </a:pP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  <a:tabLst>
                <a:tab pos="571500" algn="l"/>
              </a:tabLst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Department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for BIOTECHNOLOGIES &amp; ENVIRONMENT PROTECTION Research</a:t>
            </a:r>
          </a:p>
          <a:p>
            <a:pPr eaLnBrk="1" hangingPunct="1">
              <a:tabLst>
                <a:tab pos="571500" algn="l"/>
              </a:tabLst>
              <a:defRPr/>
            </a:pP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algn="r" eaLnBrk="1" hangingPunct="1">
              <a:buFontTx/>
              <a:buChar char="•"/>
              <a:tabLst>
                <a:tab pos="571500" algn="l"/>
              </a:tabLst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COMPARTMENT for INFORMATION DISSEMINATION</a:t>
            </a:r>
          </a:p>
          <a:p>
            <a:pPr algn="r" eaLnBrk="1" hangingPunct="1">
              <a:tabLst>
                <a:tab pos="571500" algn="l"/>
              </a:tabLst>
              <a:defRPr/>
            </a:pP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algn="r" eaLnBrk="1" hangingPunct="1">
              <a:tabLst>
                <a:tab pos="571500" algn="l"/>
              </a:tabLst>
              <a:defRPr/>
            </a:pP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marL="4000500" lvl="8" indent="-342900" algn="r">
              <a:buFont typeface="Calibri" panose="020F0502020204030204" pitchFamily="34" charset="0"/>
              <a:buChar char="•"/>
              <a:tabLst>
                <a:tab pos="571500" algn="l"/>
              </a:tabLst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Support services</a:t>
            </a:r>
          </a:p>
          <a:p>
            <a:pPr algn="r" eaLnBrk="1" hangingPunct="1">
              <a:tabLst>
                <a:tab pos="571500" algn="l"/>
              </a:tabLst>
              <a:defRPr/>
            </a:pPr>
            <a:endParaRPr lang="en-US" sz="1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  <a:tabLst>
                <a:tab pos="571500" algn="l"/>
              </a:tabLst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Department for Experimental Production &amp; Services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31525">
            <a:off x="7352123" y="1474981"/>
            <a:ext cx="876095" cy="80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4" cstate="print"/>
          <a:srcRect l="7480" t="7559" r="43661" b="52283"/>
          <a:stretch>
            <a:fillRect/>
          </a:stretch>
        </p:blipFill>
        <p:spPr bwMode="auto">
          <a:xfrm>
            <a:off x="7119722" y="286344"/>
            <a:ext cx="1431925" cy="83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2050" y="1954836"/>
            <a:ext cx="7588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638" y="1443515"/>
            <a:ext cx="949507" cy="74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1532" y="2607319"/>
            <a:ext cx="169545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50869" y="3238470"/>
            <a:ext cx="792163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3145" y="4527934"/>
            <a:ext cx="931946" cy="113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39069" y="5051016"/>
            <a:ext cx="1308099" cy="76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8075" y="1860147"/>
            <a:ext cx="92392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451" y="2857281"/>
            <a:ext cx="9191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89792" y="342927"/>
            <a:ext cx="1752600" cy="75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61610" y="4587049"/>
            <a:ext cx="1511385" cy="913851"/>
            <a:chOff x="563" y="4359"/>
            <a:chExt cx="1137" cy="857"/>
          </a:xfrm>
        </p:grpSpPr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30340644"/>
                </p:ext>
              </p:extLst>
            </p:nvPr>
          </p:nvGraphicFramePr>
          <p:xfrm>
            <a:off x="563" y="4359"/>
            <a:ext cx="1137" cy="857"/>
          </p:xfrm>
          <a:graphic>
            <a:graphicData uri="http://schemas.openxmlformats.org/presentationml/2006/ole">
              <p:oleObj spid="_x0000_s26750" r:id="rId14" imgW="2704762" imgH="1600000" progId="">
                <p:embed/>
              </p:oleObj>
            </a:graphicData>
          </a:graphic>
        </p:graphicFrame>
        <p:pic>
          <p:nvPicPr>
            <p:cNvPr id="20" name="Picture 18" descr="collagen"/>
            <p:cNvPicPr>
              <a:picLocks noChangeAspect="1" noChangeArrowheads="1"/>
            </p:cNvPicPr>
            <p:nvPr/>
          </p:nvPicPr>
          <p:blipFill>
            <a:blip r:embed="rId15" cstate="print">
              <a:lum bright="6000"/>
            </a:blip>
            <a:srcRect l="24001" t="3546" r="41481" b="12082"/>
            <a:stretch>
              <a:fillRect/>
            </a:stretch>
          </p:blipFill>
          <p:spPr bwMode="auto">
            <a:xfrm>
              <a:off x="1402" y="4359"/>
              <a:ext cx="29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WordArt 19"/>
            <p:cNvSpPr>
              <a:spLocks noChangeArrowheads="1" noChangeShapeType="1" noTextEdit="1"/>
            </p:cNvSpPr>
            <p:nvPr/>
          </p:nvSpPr>
          <p:spPr bwMode="auto">
            <a:xfrm rot="5400000">
              <a:off x="376" y="4679"/>
              <a:ext cx="736" cy="17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ro-RO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Garamond"/>
                </a:rPr>
                <a:t>ICAMS</a:t>
              </a:r>
            </a:p>
          </p:txBody>
        </p:sp>
      </p:grp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90851" y="101425"/>
            <a:ext cx="329161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600" b="1" dirty="0"/>
              <a:t>ORGANISATIONAL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sz="2600" b="1" dirty="0"/>
              <a:t>STRUCTURE</a:t>
            </a:r>
          </a:p>
        </p:txBody>
      </p:sp>
      <p:pic>
        <p:nvPicPr>
          <p:cNvPr id="26695" name="Picture 7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21" y="6205537"/>
            <a:ext cx="2974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9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94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723" name="Picture 3" descr="image001 - Copy"/>
          <p:cNvPicPr>
            <a:picLocks noChangeAspect="1" noChangeArrowheads="1"/>
          </p:cNvPicPr>
          <p:nvPr/>
        </p:nvPicPr>
        <p:blipFill>
          <a:blip r:embed="rId17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16" b="5281"/>
          <a:stretch>
            <a:fillRect/>
          </a:stretch>
        </p:blipFill>
        <p:spPr bwMode="auto">
          <a:xfrm>
            <a:off x="741729" y="3246844"/>
            <a:ext cx="976313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052736"/>
            <a:ext cx="3887053" cy="1991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77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ICPI’s total personnel number is 76 of which: </a:t>
            </a:r>
          </a:p>
          <a:p>
            <a:pPr marL="263776" indent="-263776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477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51 R&amp;D personnel  - 31 are accredited researchers;</a:t>
            </a:r>
          </a:p>
          <a:p>
            <a:pPr marL="263776" indent="-263776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477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25 doctors and 3 PhD students;</a:t>
            </a:r>
          </a:p>
          <a:p>
            <a:pPr marL="263776" indent="-263776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477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25 Non R&amp;D personnel;</a:t>
            </a:r>
          </a:p>
          <a:p>
            <a:pPr marL="263776" indent="-263776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1477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52 women and 24 men.</a:t>
            </a:r>
            <a:endParaRPr lang="ro-RO" sz="1477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88640"/>
            <a:ext cx="3456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HUMAN RESOURCES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1727"/>
            <a:ext cx="2974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00000000-0008-0000-0000-000001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38452122"/>
              </p:ext>
            </p:extLst>
          </p:nvPr>
        </p:nvGraphicFramePr>
        <p:xfrm>
          <a:off x="3779912" y="2996952"/>
          <a:ext cx="4621124" cy="252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63101823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3946169"/>
              </p:ext>
            </p:extLst>
          </p:nvPr>
        </p:nvGraphicFramePr>
        <p:xfrm>
          <a:off x="391259" y="2924944"/>
          <a:ext cx="7772400" cy="158714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747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565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1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6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Equipment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type</a:t>
                      </a:r>
                      <a:endParaRPr kumimoji="0" lang="ro-RO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84411" marR="84411" marT="42219" marB="422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Utili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s</a:t>
                      </a:r>
                      <a:r>
                        <a:rPr kumimoji="0" lang="ro-RO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ation field</a:t>
                      </a:r>
                      <a:endParaRPr kumimoji="0" lang="ro-RO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84411" marR="84411" marT="42219" marB="422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Rate of exploitation [%]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84411" marR="84411" marT="42219" marB="42219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799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ro-RO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Laboratory equipment</a:t>
                      </a:r>
                      <a:endParaRPr kumimoji="0" lang="ro-RO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11" marR="84411" marT="42219" marB="42219" horzOverflow="overflow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R&amp;D activities 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</a:t>
                      </a:r>
                      <a:r>
                        <a:rPr kumimoji="0" lang="ro-RO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esting services</a:t>
                      </a:r>
                      <a:endParaRPr kumimoji="0" lang="ro-RO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11" marR="84411" marT="42219" marB="422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20 - 22</a:t>
                      </a:r>
                      <a:endParaRPr kumimoji="0" lang="ro-RO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11" marR="84411" marT="42219" marB="42219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799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ro-RO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Technological equipment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o-RO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11" marR="84411" marT="42219" marB="42219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  </a:t>
                      </a:r>
                      <a:r>
                        <a:rPr kumimoji="0" lang="ro-RO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R&amp;D activities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-   Valorization of R&amp;D results and services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11" marR="84411" marT="42219" marB="422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o-RO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17 - 20</a:t>
                      </a:r>
                      <a:endParaRPr kumimoji="0" lang="ro-RO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11" marR="84411" marT="42219" marB="42219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248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2" t="7826" r="29411" b="24348"/>
          <a:stretch>
            <a:fillRect/>
          </a:stretch>
        </p:blipFill>
        <p:spPr bwMode="auto">
          <a:xfrm>
            <a:off x="1907704" y="4744915"/>
            <a:ext cx="184492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5" name="Picture 5" descr="buto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58518"/>
            <a:ext cx="1380392" cy="104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6" name="Picture 6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9" t="9152" r="45833" b="55435"/>
          <a:stretch>
            <a:fillRect/>
          </a:stretch>
        </p:blipFill>
        <p:spPr bwMode="auto">
          <a:xfrm>
            <a:off x="4225961" y="4889255"/>
            <a:ext cx="1396512" cy="117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7" name="Picture 7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t="5556" r="50000" b="55556"/>
          <a:stretch>
            <a:fillRect/>
          </a:stretch>
        </p:blipFill>
        <p:spPr bwMode="auto">
          <a:xfrm>
            <a:off x="312893" y="4889255"/>
            <a:ext cx="1329103" cy="99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8" name="Picture 1" descr="SUC5000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796" y="647528"/>
            <a:ext cx="1354015" cy="106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11" descr="croire CAD - C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4228" y="659779"/>
            <a:ext cx="1229458" cy="104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767" y="4871670"/>
            <a:ext cx="2174631" cy="11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2" name="Rectangle 1"/>
          <p:cNvSpPr>
            <a:spLocks noChangeArrowheads="1"/>
          </p:cNvSpPr>
          <p:nvPr/>
        </p:nvSpPr>
        <p:spPr bwMode="auto">
          <a:xfrm>
            <a:off x="287216" y="2032490"/>
            <a:ext cx="7876443" cy="5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3776" indent="-263776" algn="just">
              <a:spcBef>
                <a:spcPts val="554"/>
              </a:spcBef>
              <a:tabLst>
                <a:tab pos="819171" algn="l"/>
              </a:tabLst>
              <a:defRPr/>
            </a:pPr>
            <a:r>
              <a:rPr lang="en-US" sz="1477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Modern RDI infrastructure - high-tech equipment for instrumental analysis, accredited laboratory, modern pilot stations </a:t>
            </a:r>
            <a:endParaRPr lang="en-US" sz="1477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116632"/>
            <a:ext cx="2854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INFRASTRUCTURE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28" y="6235064"/>
            <a:ext cx="2974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05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4" descr="bruxelles zain nov 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5" t="2205" r="8102" b="2254"/>
          <a:stretch>
            <a:fillRect/>
          </a:stretch>
        </p:blipFill>
        <p:spPr bwMode="auto">
          <a:xfrm>
            <a:off x="329379" y="4395402"/>
            <a:ext cx="1043354" cy="13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 descr="Premiu Zainescu ANCS 2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91" y="1572577"/>
            <a:ext cx="1145931" cy="152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1" descr="iena+medalie 2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159" y="389644"/>
            <a:ext cx="1053612" cy="13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2519" y="416169"/>
            <a:ext cx="1047750" cy="13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11"/>
          <p:cNvPicPr>
            <a:picLocks noChangeAspect="1" noChangeArrowheads="1"/>
          </p:cNvPicPr>
          <p:nvPr/>
        </p:nvPicPr>
        <p:blipFill>
          <a:blip r:embed="rId6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679" y="389644"/>
            <a:ext cx="952500" cy="13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7686771"/>
              </p:ext>
            </p:extLst>
          </p:nvPr>
        </p:nvGraphicFramePr>
        <p:xfrm>
          <a:off x="1424022" y="1981023"/>
          <a:ext cx="6958550" cy="364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066" y="416169"/>
            <a:ext cx="918796" cy="13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700808" y="4462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SCIENTIFIC</a:t>
            </a:r>
          </a:p>
          <a:p>
            <a:pPr algn="r"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RESULTS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52103"/>
            <a:ext cx="2974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9915465"/>
              </p:ext>
            </p:extLst>
          </p:nvPr>
        </p:nvGraphicFramePr>
        <p:xfrm>
          <a:off x="1871192" y="1999431"/>
          <a:ext cx="6315076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8651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87389" y="583957"/>
            <a:ext cx="8605091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spcBef>
                <a:spcPts val="600"/>
              </a:spcBef>
              <a:buClrTx/>
              <a:buSzTx/>
              <a:buFont typeface="Wingdings" panose="05000000000000000000" pitchFamily="2" charset="2"/>
              <a:buChar char="ü"/>
              <a:tabLst>
                <a:tab pos="92075" algn="dec"/>
              </a:tabLst>
            </a:pPr>
            <a:r>
              <a:rPr kumimoji="0" lang="en-US" sz="19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INCDTP-ICPI has a portfolio of over 60 international projects (FP5, FP7, EUREKA, EUROSTARS, PHARE, LEONARDO da VINCI, IEE, SEE-ERA.NET</a:t>
            </a:r>
            <a:r>
              <a:rPr kumimoji="0" lang="en-US" sz="1900" b="1" i="1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9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PLUS, SIINN-ERA, ERA-RUS+, ERASMUS, BILATERAL </a:t>
            </a:r>
            <a:r>
              <a:rPr kumimoji="0" lang="en-US" sz="19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COOPERATION);</a:t>
            </a:r>
            <a:endParaRPr lang="en-US" sz="1900" b="1" i="1" dirty="0">
              <a:solidFill>
                <a:srgbClr val="000000"/>
              </a:solidFill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2075" algn="dec"/>
              </a:tabLst>
            </a:pPr>
            <a:r>
              <a:rPr kumimoji="0" lang="en-US" sz="19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ICPI participated in ERASMUS Training Program as Host organisation for professors and students from Romania, </a:t>
            </a:r>
            <a:r>
              <a:rPr lang="en-US" sz="1900" b="1" i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Turkey, Greece, China, Lithuania.</a:t>
            </a:r>
          </a:p>
          <a:p>
            <a:pPr lvl="0" algn="just" eaLnBrk="0" fontAlgn="base" hangingPunct="0">
              <a:spcBef>
                <a:spcPts val="600"/>
              </a:spcBef>
              <a:tabLst>
                <a:tab pos="92075" algn="dec"/>
              </a:tabLst>
            </a:pPr>
            <a:endParaRPr kumimoji="0" lang="en-US" sz="19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tabLst>
                <a:tab pos="92075" algn="dec"/>
              </a:tabLst>
            </a:pPr>
            <a:r>
              <a:rPr lang="en-US" sz="2200" b="1" dirty="0">
                <a:ea typeface="Calibri" pitchFamily="34" charset="0"/>
                <a:cs typeface="Arial" pitchFamily="34" charset="0"/>
              </a:rPr>
              <a:t>Projects in the field of Education &amp; Training (selection):</a:t>
            </a:r>
            <a:endParaRPr lang="ro-RO" sz="2200" b="1" dirty="0"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2075" algn="dec"/>
              </a:tabLst>
            </a:pPr>
            <a:r>
              <a:rPr lang="en-US" sz="1900" b="1" i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Advanced Technologies and Materials for Conservation and Protection of Cultural Heritage _ LLP;</a:t>
            </a:r>
            <a:endParaRPr lang="ro-RO" sz="1900" b="1" i="1" dirty="0">
              <a:cs typeface="Arial" pitchFamily="34" charset="0"/>
            </a:endParaRPr>
          </a:p>
          <a:p>
            <a:pPr marL="342900" indent="-342900" algn="just" eaLnBrk="0" fontAlgn="base" hangingPunct="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92075" algn="dec"/>
              </a:tabLst>
            </a:pPr>
            <a:r>
              <a:rPr lang="en-US" sz="1900" b="1" i="1" dirty="0"/>
              <a:t>KNOWLEDGE 4 FOOT</a:t>
            </a:r>
            <a:r>
              <a:rPr lang="en-US" sz="1900" dirty="0"/>
              <a:t> - </a:t>
            </a:r>
            <a:r>
              <a:rPr lang="en-GB" sz="1900" b="1" i="1" dirty="0"/>
              <a:t>Knowledge Platform for Transferring Research and Innovation in Footwear Manufacturing </a:t>
            </a:r>
            <a:r>
              <a:rPr lang="en-US" sz="1900" b="1" i="1" dirty="0"/>
              <a:t>(K4F) _ ERASMUS+;</a:t>
            </a:r>
            <a:endParaRPr lang="ro-RO" sz="1900" b="1" i="1" dirty="0">
              <a:cs typeface="Arial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900" b="1" i="1" dirty="0"/>
              <a:t>Fit to Comfort - Skills Alliance for comfort &amp; healthy footwear manufacturing – new qualification profile and innovative training opportunities (FIT2COM) _ ERASMUS+;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900" b="1" dirty="0"/>
              <a:t>LEAMAN - </a:t>
            </a:r>
            <a:r>
              <a:rPr lang="en-US" sz="1900" b="1" i="1" dirty="0"/>
              <a:t>Manager in an efficient and innovative leather company - ERASMUS</a:t>
            </a:r>
            <a:r>
              <a:rPr lang="en-US" sz="1900" b="1" i="1" dirty="0" smtClean="0"/>
              <a:t>+.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900" b="1" dirty="0" smtClean="0">
                <a:solidFill>
                  <a:srgbClr val="FF0000"/>
                </a:solidFill>
              </a:rPr>
              <a:t>INNOLEA - </a:t>
            </a:r>
            <a:r>
              <a:rPr lang="en-US" sz="2000" b="1" i="1" dirty="0" smtClean="0">
                <a:solidFill>
                  <a:srgbClr val="FF0000"/>
                </a:solidFill>
              </a:rPr>
              <a:t>Innovation for the Leather Industry in Jordan </a:t>
            </a:r>
            <a:r>
              <a:rPr lang="ro-RO" sz="2000" b="1" i="1" dirty="0" smtClean="0">
                <a:solidFill>
                  <a:srgbClr val="FF0000"/>
                </a:solidFill>
              </a:rPr>
              <a:t>and Egypt</a:t>
            </a:r>
            <a:r>
              <a:rPr lang="en-US" sz="1900" b="1" i="1" dirty="0" smtClean="0">
                <a:solidFill>
                  <a:srgbClr val="FF0000"/>
                </a:solidFill>
              </a:rPr>
              <a:t> </a:t>
            </a:r>
            <a:r>
              <a:rPr lang="en-US" sz="1900" i="1" dirty="0">
                <a:solidFill>
                  <a:srgbClr val="FF0000"/>
                </a:solidFill>
              </a:rPr>
              <a:t/>
            </a:r>
            <a:br>
              <a:rPr lang="en-US" sz="1900" i="1" dirty="0">
                <a:solidFill>
                  <a:srgbClr val="FF0000"/>
                </a:solidFill>
              </a:rPr>
            </a:br>
            <a:endParaRPr lang="ro-RO" sz="1900" b="1" i="1" dirty="0">
              <a:solidFill>
                <a:srgbClr val="FF0000"/>
              </a:solidFill>
            </a:endParaRPr>
          </a:p>
          <a:p>
            <a:pPr marL="285750" lvl="0" indent="-285750" algn="just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2075" algn="dec"/>
              </a:tabLst>
            </a:pPr>
            <a:endParaRPr kumimoji="0" lang="en-US" sz="20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2075" algn="dec"/>
              </a:tabLst>
            </a:pPr>
            <a:endParaRPr kumimoji="0" lang="en-US" sz="2000" b="1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179512" y="241484"/>
            <a:ext cx="163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PROJECTS</a:t>
            </a:r>
            <a:endParaRPr lang="ro-RO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96001"/>
            <a:ext cx="29749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el implici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el implicit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C4B6CA53C4946BA14CC3CBEBA9B67" ma:contentTypeVersion="0" ma:contentTypeDescription="Create a new document." ma:contentTypeScope="" ma:versionID="39c0dd86041108ab569afb06483dc6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7F4AE0-238D-44EC-AAB5-1A328F8A138C}"/>
</file>

<file path=customXml/itemProps2.xml><?xml version="1.0" encoding="utf-8"?>
<ds:datastoreItem xmlns:ds="http://schemas.openxmlformats.org/officeDocument/2006/customXml" ds:itemID="{D008C1DC-B19B-4D85-A00C-35D98EDC57E7}"/>
</file>

<file path=customXml/itemProps3.xml><?xml version="1.0" encoding="utf-8"?>
<ds:datastoreItem xmlns:ds="http://schemas.openxmlformats.org/officeDocument/2006/customXml" ds:itemID="{A3B0ACA4-FE99-4BD4-A71D-682032ED3A38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648</Words>
  <Application>Microsoft Office PowerPoint</Application>
  <PresentationFormat>On-screen Show (4:3)</PresentationFormat>
  <Paragraphs>140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Temă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In ICAMS 2016 - 157 participants from 12 countries; 98 scientific papers</vt:lpstr>
      <vt:lpstr>LEARTER AND FOOTWER JOURNAL  ISSN: 1583-4433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Elena</dc:creator>
  <cp:lastModifiedBy>user</cp:lastModifiedBy>
  <cp:revision>154</cp:revision>
  <cp:lastPrinted>2016-11-20T15:49:30Z</cp:lastPrinted>
  <dcterms:created xsi:type="dcterms:W3CDTF">2016-01-18T08:12:21Z</dcterms:created>
  <dcterms:modified xsi:type="dcterms:W3CDTF">2017-12-14T09:47:57Z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0x010100924C4B6CA53C4946BA14CC3CBEBA9B67</vt:lpwstr>
  </property>
</Properties>
</file>